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7077075" cy="9383713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824">
          <p15:clr>
            <a:srgbClr val="A4A3A4"/>
          </p15:clr>
        </p15:guide>
        <p15:guide id="2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Stacy Hughey Surman" initials="SLHS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67" autoAdjust="0"/>
    <p:restoredTop sz="86473" autoAdjust="0"/>
  </p:normalViewPr>
  <p:slideViewPr>
    <p:cSldViewPr showGuides="1">
      <p:cViewPr>
        <p:scale>
          <a:sx n="80" d="100"/>
          <a:sy n="80" d="100"/>
        </p:scale>
        <p:origin x="-1806" y="-390"/>
      </p:cViewPr>
      <p:guideLst>
        <p:guide orient="horz" pos="1824"/>
        <p:guide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67050" cy="468313"/>
          </a:xfrm>
          <a:prstGeom prst="rect">
            <a:avLst/>
          </a:prstGeom>
        </p:spPr>
        <p:txBody>
          <a:bodyPr vert="horz" lIns="93981" tIns="46991" rIns="93981" bIns="46991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08438" y="0"/>
            <a:ext cx="3067050" cy="468313"/>
          </a:xfrm>
          <a:prstGeom prst="rect">
            <a:avLst/>
          </a:prstGeom>
        </p:spPr>
        <p:txBody>
          <a:bodyPr vert="horz" lIns="93981" tIns="46991" rIns="93981" bIns="46991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fld id="{F58EBEBD-86C0-4696-9217-15D7A0D4E43D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93800" y="704850"/>
            <a:ext cx="4689475" cy="3517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981" tIns="46991" rIns="93981" bIns="46991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8025" y="4457700"/>
            <a:ext cx="5661025" cy="4221163"/>
          </a:xfrm>
          <a:prstGeom prst="rect">
            <a:avLst/>
          </a:prstGeom>
        </p:spPr>
        <p:txBody>
          <a:bodyPr vert="horz" lIns="93981" tIns="46991" rIns="93981" bIns="46991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913813"/>
            <a:ext cx="3067050" cy="468312"/>
          </a:xfrm>
          <a:prstGeom prst="rect">
            <a:avLst/>
          </a:prstGeom>
        </p:spPr>
        <p:txBody>
          <a:bodyPr vert="horz" lIns="93981" tIns="46991" rIns="93981" bIns="46991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08438" y="8913813"/>
            <a:ext cx="3067050" cy="468312"/>
          </a:xfrm>
          <a:prstGeom prst="rect">
            <a:avLst/>
          </a:prstGeom>
        </p:spPr>
        <p:txBody>
          <a:bodyPr vert="horz" lIns="93981" tIns="46991" rIns="93981" bIns="46991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fld id="{22459BB5-B587-4DCA-A657-F8D7FAB824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640494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410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1A523845-4369-400A-860B-A45424B13887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11441190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501D62-C0F2-4852-8560-A29C40B89475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99E971-CF02-4B98-B8D7-230E72173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CC4BEE-F14F-46E2-8954-F5FDA85B1D59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709DD0-B858-425E-86F8-EB022E29A6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AA05BC-37E0-4263-BB90-E26F4F2174E2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F06724-EAB0-4B95-8EB5-A748B0582A0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133758-739E-4F11-952A-07EC70C8266F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241594-5688-4024-97FF-26898E2860D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FE797F-5591-4D26-B779-BE6062CC62B8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591FEB-85F2-4F77-9105-310E118A5E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488FE5-D602-4662-ACE8-5D1FA56CCD5C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F8E2B3-9184-494E-8DE3-53AC262D30A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DD168A-78CF-49C5-B764-F3B2E65C96FB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DC9627-3CE1-4621-9CD7-3F2A27715A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A02518-9EDC-4C82-AA51-A3A6019E8180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480D3E-8AFE-4169-9820-FC403B70451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B53EFF-9319-4CC4-8521-15ED6DBDFDD7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0D361C-F026-464C-A7CF-B70E58443AD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6C985C-21FD-44CE-8CD5-512166628068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F110D4-D64C-4CF2-BA6C-FF4C63BC7A9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B1251B-F8C9-4B26-8BCB-D6589B3D7C11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6CBFCD-4F56-432B-AB7A-F84ACB0ABC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8D6DB216-3AE1-462C-BE90-1B737E006A26}" type="datetimeFigureOut">
              <a:rPr lang="en-US"/>
              <a:pPr>
                <a:defRPr/>
              </a:pPr>
              <a:t>10/21/2014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5CE8093-9BBD-483C-80D5-F334D9F7F1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entagon 6"/>
          <p:cNvSpPr/>
          <p:nvPr/>
        </p:nvSpPr>
        <p:spPr>
          <a:xfrm>
            <a:off x="7646476" y="1819910"/>
            <a:ext cx="1223010" cy="385445"/>
          </a:xfrm>
          <a:prstGeom prst="homePlate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</a:rPr>
              <a:t>Long-Term Outcomes</a:t>
            </a:r>
          </a:p>
        </p:txBody>
      </p:sp>
      <p:sp>
        <p:nvSpPr>
          <p:cNvPr id="8" name="Pentagon 7"/>
          <p:cNvSpPr/>
          <p:nvPr/>
        </p:nvSpPr>
        <p:spPr>
          <a:xfrm>
            <a:off x="6172200" y="1819910"/>
            <a:ext cx="1223010" cy="385445"/>
          </a:xfrm>
          <a:prstGeom prst="homePlate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</a:rPr>
              <a:t>Mid-Term Outcomes</a:t>
            </a:r>
          </a:p>
        </p:txBody>
      </p:sp>
      <p:sp>
        <p:nvSpPr>
          <p:cNvPr id="9" name="Pentagon 8"/>
          <p:cNvSpPr/>
          <p:nvPr/>
        </p:nvSpPr>
        <p:spPr>
          <a:xfrm>
            <a:off x="457200" y="1819910"/>
            <a:ext cx="1223010" cy="385445"/>
          </a:xfrm>
          <a:prstGeom prst="homePlate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</a:rPr>
              <a:t>Inputs</a:t>
            </a:r>
          </a:p>
        </p:txBody>
      </p:sp>
      <p:sp>
        <p:nvSpPr>
          <p:cNvPr id="10" name="Pentagon 9"/>
          <p:cNvSpPr/>
          <p:nvPr/>
        </p:nvSpPr>
        <p:spPr>
          <a:xfrm>
            <a:off x="1836226" y="1824355"/>
            <a:ext cx="1223010" cy="385445"/>
          </a:xfrm>
          <a:prstGeom prst="homePlate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</a:rPr>
              <a:t>Activities</a:t>
            </a:r>
          </a:p>
        </p:txBody>
      </p:sp>
      <p:sp>
        <p:nvSpPr>
          <p:cNvPr id="11" name="Pentagon 10"/>
          <p:cNvSpPr/>
          <p:nvPr/>
        </p:nvSpPr>
        <p:spPr>
          <a:xfrm>
            <a:off x="3276600" y="1819910"/>
            <a:ext cx="1223010" cy="385445"/>
          </a:xfrm>
          <a:prstGeom prst="homePlate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</a:rPr>
              <a:t>Outputs</a:t>
            </a:r>
          </a:p>
        </p:txBody>
      </p:sp>
      <p:sp>
        <p:nvSpPr>
          <p:cNvPr id="12" name="Pentagon 11"/>
          <p:cNvSpPr/>
          <p:nvPr/>
        </p:nvSpPr>
        <p:spPr>
          <a:xfrm>
            <a:off x="4758496" y="1824355"/>
            <a:ext cx="1223010" cy="385445"/>
          </a:xfrm>
          <a:prstGeom prst="homePlate">
            <a:avLst/>
          </a:prstGeom>
          <a:noFill/>
          <a:ln>
            <a:solidFill>
              <a:schemeClr val="tx1"/>
            </a:solidFill>
          </a:ln>
          <a:effectLst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lIns="0" r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</a:rPr>
              <a:t>Short-Term Outcomes</a:t>
            </a:r>
          </a:p>
        </p:txBody>
      </p:sp>
      <p:sp>
        <p:nvSpPr>
          <p:cNvPr id="2158" name="TextBox 42"/>
          <p:cNvSpPr txBox="1">
            <a:spLocks noChangeArrowheads="1"/>
          </p:cNvSpPr>
          <p:nvPr/>
        </p:nvSpPr>
        <p:spPr bwMode="auto">
          <a:xfrm>
            <a:off x="380383" y="2278508"/>
            <a:ext cx="1371600" cy="5770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1050" i="1" dirty="0">
                <a:cs typeface="Arial" charset="0"/>
              </a:rPr>
              <a:t>What resources will be </a:t>
            </a:r>
            <a:r>
              <a:rPr lang="en-US" sz="1050" i="1" dirty="0" smtClean="0">
                <a:cs typeface="Arial" charset="0"/>
              </a:rPr>
              <a:t>used to </a:t>
            </a:r>
            <a:r>
              <a:rPr lang="en-US" sz="1050" i="1" dirty="0">
                <a:cs typeface="Arial" charset="0"/>
              </a:rPr>
              <a:t>support the </a:t>
            </a:r>
            <a:r>
              <a:rPr lang="en-US" sz="1050" i="1" dirty="0" smtClean="0">
                <a:cs typeface="Arial" charset="0"/>
              </a:rPr>
              <a:t>evaluation</a:t>
            </a:r>
            <a:r>
              <a:rPr lang="en-US" sz="1000" i="1" dirty="0" smtClean="0">
                <a:cs typeface="Arial" charset="0"/>
              </a:rPr>
              <a:t>?</a:t>
            </a:r>
            <a:endParaRPr lang="en-US" sz="1000" i="1" dirty="0">
              <a:cs typeface="Arial" charset="0"/>
            </a:endParaRPr>
          </a:p>
        </p:txBody>
      </p:sp>
      <p:sp>
        <p:nvSpPr>
          <p:cNvPr id="2159" name="TextBox 43"/>
          <p:cNvSpPr txBox="1">
            <a:spLocks noChangeArrowheads="1"/>
          </p:cNvSpPr>
          <p:nvPr/>
        </p:nvSpPr>
        <p:spPr bwMode="auto">
          <a:xfrm>
            <a:off x="1723055" y="2283284"/>
            <a:ext cx="1447800" cy="5770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050" i="1" dirty="0">
                <a:cs typeface="Arial" charset="0"/>
              </a:rPr>
              <a:t>What are the main things the </a:t>
            </a:r>
            <a:r>
              <a:rPr lang="en-US" sz="1050" i="1" dirty="0" smtClean="0">
                <a:cs typeface="Arial" charset="0"/>
              </a:rPr>
              <a:t>evaluation will </a:t>
            </a:r>
            <a:r>
              <a:rPr lang="en-US" sz="1050" i="1" dirty="0">
                <a:cs typeface="Arial" charset="0"/>
              </a:rPr>
              <a:t>do/provide?</a:t>
            </a:r>
          </a:p>
        </p:txBody>
      </p:sp>
      <p:sp>
        <p:nvSpPr>
          <p:cNvPr id="2160" name="TextBox 44"/>
          <p:cNvSpPr txBox="1">
            <a:spLocks noChangeArrowheads="1"/>
          </p:cNvSpPr>
          <p:nvPr/>
        </p:nvSpPr>
        <p:spPr bwMode="auto">
          <a:xfrm>
            <a:off x="3200400" y="2275338"/>
            <a:ext cx="1371600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rIns="0">
            <a:spAutoFit/>
          </a:bodyPr>
          <a:lstStyle/>
          <a:p>
            <a:r>
              <a:rPr lang="en-US" sz="1050" i="1" dirty="0">
                <a:cs typeface="Arial" charset="0"/>
              </a:rPr>
              <a:t>How many and what sort of o</a:t>
            </a:r>
            <a:r>
              <a:rPr lang="en-US" sz="1050" i="1" dirty="0"/>
              <a:t>bservable/ tangible results will be achieved?</a:t>
            </a:r>
            <a:endParaRPr lang="en-US" sz="1050" i="1" dirty="0">
              <a:cs typeface="Arial" charset="0"/>
            </a:endParaRPr>
          </a:p>
        </p:txBody>
      </p:sp>
      <p:sp>
        <p:nvSpPr>
          <p:cNvPr id="2161" name="TextBox 45"/>
          <p:cNvSpPr txBox="1">
            <a:spLocks noChangeArrowheads="1"/>
          </p:cNvSpPr>
          <p:nvPr/>
        </p:nvSpPr>
        <p:spPr bwMode="auto">
          <a:xfrm>
            <a:off x="4678362" y="2290971"/>
            <a:ext cx="1447800" cy="10618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050" i="1" dirty="0" smtClean="0"/>
              <a:t>What will occur as a direct result of the activities &amp; outputs? (typically, changes in knowledge, skills, attitudes)</a:t>
            </a:r>
            <a:endParaRPr lang="en-US" sz="1050" i="1" dirty="0">
              <a:cs typeface="Arial" charset="0"/>
            </a:endParaRPr>
          </a:p>
        </p:txBody>
      </p:sp>
      <p:sp>
        <p:nvSpPr>
          <p:cNvPr id="2166" name="TextBox 51"/>
          <p:cNvSpPr txBox="1">
            <a:spLocks noChangeArrowheads="1"/>
          </p:cNvSpPr>
          <p:nvPr/>
        </p:nvSpPr>
        <p:spPr bwMode="auto">
          <a:xfrm>
            <a:off x="6096000" y="2266156"/>
            <a:ext cx="1524000" cy="9002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050" i="1" dirty="0"/>
              <a:t>What results should follow from the initial outcomes? (typically changes in behavior, policies, practice)</a:t>
            </a:r>
            <a:endParaRPr lang="en-US" sz="1050" i="1" dirty="0">
              <a:cs typeface="Arial" charset="0"/>
            </a:endParaRPr>
          </a:p>
        </p:txBody>
      </p:sp>
      <p:sp>
        <p:nvSpPr>
          <p:cNvPr id="2169" name="TextBox 55"/>
          <p:cNvSpPr txBox="1">
            <a:spLocks noChangeArrowheads="1"/>
          </p:cNvSpPr>
          <p:nvPr/>
        </p:nvSpPr>
        <p:spPr bwMode="auto">
          <a:xfrm>
            <a:off x="7514872" y="2245989"/>
            <a:ext cx="1447800" cy="9002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050" i="1" dirty="0"/>
              <a:t>What results should follow from the </a:t>
            </a:r>
            <a:r>
              <a:rPr lang="en-US" sz="1050" i="1" dirty="0" smtClean="0"/>
              <a:t>mid-term </a:t>
            </a:r>
            <a:r>
              <a:rPr lang="en-US" sz="1050" i="1" dirty="0"/>
              <a:t>outcomes (typically, changes in broader conditions)</a:t>
            </a:r>
            <a:endParaRPr lang="en-US" sz="1050" i="1" dirty="0">
              <a:cs typeface="Arial" charset="0"/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381000" y="206514"/>
            <a:ext cx="8458200" cy="83869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en-US" sz="1400" dirty="0" smtClean="0"/>
              <a:t>Name: </a:t>
            </a:r>
            <a:r>
              <a:rPr lang="en-US" sz="1400" dirty="0" smtClean="0"/>
              <a:t>______Removed for Confidentiality__</a:t>
            </a:r>
            <a:r>
              <a:rPr lang="en-US" sz="1400" u="sng" dirty="0" smtClean="0"/>
              <a:t>_______</a:t>
            </a:r>
            <a:endParaRPr lang="en-US" sz="1400" dirty="0"/>
          </a:p>
          <a:p>
            <a:pPr>
              <a:spcBef>
                <a:spcPts val="1200"/>
              </a:spcBef>
              <a:defRPr/>
            </a:pPr>
            <a:r>
              <a:rPr lang="en-US" sz="1400" dirty="0" smtClean="0"/>
              <a:t>Program/Organization</a:t>
            </a:r>
            <a:r>
              <a:rPr lang="en-US" sz="1400" smtClean="0"/>
              <a:t>:</a:t>
            </a:r>
            <a:r>
              <a:rPr lang="en-US" sz="1200" u="sng" smtClean="0"/>
              <a:t> </a:t>
            </a:r>
            <a:r>
              <a:rPr lang="en-US" sz="1200"/>
              <a:t>Removed </a:t>
            </a:r>
            <a:r>
              <a:rPr lang="en-US" sz="1200"/>
              <a:t>for </a:t>
            </a:r>
            <a:r>
              <a:rPr lang="en-US" sz="1200" smtClean="0"/>
              <a:t>Confidentiality </a:t>
            </a:r>
            <a:endParaRPr lang="en-US" sz="1200" u="sng" dirty="0"/>
          </a:p>
          <a:p>
            <a:pPr>
              <a:defRPr/>
            </a:pPr>
            <a:endParaRPr lang="en-US" sz="1050" dirty="0"/>
          </a:p>
        </p:txBody>
      </p:sp>
      <p:sp>
        <p:nvSpPr>
          <p:cNvPr id="2" name="Rectangle 1"/>
          <p:cNvSpPr/>
          <p:nvPr/>
        </p:nvSpPr>
        <p:spPr>
          <a:xfrm>
            <a:off x="152400" y="6553200"/>
            <a:ext cx="8763000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i="1" dirty="0"/>
              <a:t>Logic Model Template </a:t>
            </a:r>
            <a:r>
              <a:rPr lang="en-US" sz="1200" b="1" i="1" dirty="0" smtClean="0"/>
              <a:t>Created </a:t>
            </a:r>
            <a:r>
              <a:rPr lang="en-US" sz="1200" b="1" i="1" dirty="0"/>
              <a:t>by Lori Wingate • www.evalu-ate.org</a:t>
            </a:r>
          </a:p>
        </p:txBody>
      </p:sp>
      <p:sp>
        <p:nvSpPr>
          <p:cNvPr id="97" name="TextBox 42"/>
          <p:cNvSpPr txBox="1">
            <a:spLocks noChangeArrowheads="1"/>
          </p:cNvSpPr>
          <p:nvPr/>
        </p:nvSpPr>
        <p:spPr bwMode="auto">
          <a:xfrm>
            <a:off x="4758372" y="3357771"/>
            <a:ext cx="1261428" cy="106182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First-year students have a   better understanding of the UA resources available to them</a:t>
            </a:r>
            <a:endParaRPr lang="en-US" sz="1000" dirty="0">
              <a:cs typeface="Arial" charset="0"/>
            </a:endParaRPr>
          </a:p>
        </p:txBody>
      </p:sp>
      <p:sp>
        <p:nvSpPr>
          <p:cNvPr id="98" name="Rectangle 97"/>
          <p:cNvSpPr/>
          <p:nvPr/>
        </p:nvSpPr>
        <p:spPr>
          <a:xfrm>
            <a:off x="1752600" y="1076980"/>
            <a:ext cx="5893876" cy="307777"/>
          </a:xfrm>
          <a:prstGeom prst="rect">
            <a:avLst/>
          </a:prstGeom>
          <a:ln w="9525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sz="1400" dirty="0" smtClean="0"/>
              <a:t>Purpose or Mission</a:t>
            </a:r>
            <a:r>
              <a:rPr lang="en-US" sz="1400" dirty="0"/>
              <a:t>: Removed for Confidentiality</a:t>
            </a:r>
            <a:endParaRPr lang="en-US" sz="1400" dirty="0"/>
          </a:p>
        </p:txBody>
      </p:sp>
      <p:sp>
        <p:nvSpPr>
          <p:cNvPr id="100" name="TextBox 42"/>
          <p:cNvSpPr txBox="1">
            <a:spLocks noChangeArrowheads="1"/>
          </p:cNvSpPr>
          <p:nvPr/>
        </p:nvSpPr>
        <p:spPr bwMode="auto">
          <a:xfrm>
            <a:off x="6172200" y="3581400"/>
            <a:ext cx="1261428" cy="73866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First-year students become more engaged in campus activities</a:t>
            </a:r>
            <a:endParaRPr lang="en-US" sz="1000" dirty="0">
              <a:cs typeface="Arial" charset="0"/>
            </a:endParaRPr>
          </a:p>
        </p:txBody>
      </p:sp>
      <p:sp>
        <p:nvSpPr>
          <p:cNvPr id="101" name="TextBox 42"/>
          <p:cNvSpPr txBox="1">
            <a:spLocks noChangeArrowheads="1"/>
          </p:cNvSpPr>
          <p:nvPr/>
        </p:nvSpPr>
        <p:spPr bwMode="auto">
          <a:xfrm>
            <a:off x="7653972" y="3276600"/>
            <a:ext cx="1261428" cy="106182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/>
              <a:t>Increased chance </a:t>
            </a:r>
            <a:r>
              <a:rPr lang="en-US" sz="1050" dirty="0"/>
              <a:t>of </a:t>
            </a:r>
            <a:r>
              <a:rPr lang="en-US" sz="1050" dirty="0" smtClean="0"/>
              <a:t>a student </a:t>
            </a:r>
            <a:r>
              <a:rPr lang="en-US" sz="1050" dirty="0"/>
              <a:t>returning to UA after completion of the first academic </a:t>
            </a:r>
            <a:r>
              <a:rPr lang="en-US" sz="1050" dirty="0" smtClean="0"/>
              <a:t>year</a:t>
            </a:r>
            <a:endParaRPr lang="en-US" sz="1050" dirty="0"/>
          </a:p>
        </p:txBody>
      </p:sp>
      <p:sp>
        <p:nvSpPr>
          <p:cNvPr id="102" name="TextBox 42"/>
          <p:cNvSpPr txBox="1">
            <a:spLocks noChangeArrowheads="1"/>
          </p:cNvSpPr>
          <p:nvPr/>
        </p:nvSpPr>
        <p:spPr bwMode="auto">
          <a:xfrm>
            <a:off x="456406" y="3352800"/>
            <a:ext cx="1261428" cy="41549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UA Division of Student Affairs</a:t>
            </a:r>
            <a:endParaRPr lang="en-US" sz="1000" dirty="0">
              <a:cs typeface="Arial" charset="0"/>
            </a:endParaRPr>
          </a:p>
        </p:txBody>
      </p:sp>
      <p:sp>
        <p:nvSpPr>
          <p:cNvPr id="103" name="TextBox 42"/>
          <p:cNvSpPr txBox="1">
            <a:spLocks noChangeArrowheads="1"/>
          </p:cNvSpPr>
          <p:nvPr/>
        </p:nvSpPr>
        <p:spPr bwMode="auto">
          <a:xfrm>
            <a:off x="1862772" y="5170438"/>
            <a:ext cx="1261428" cy="73866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Publish newsletter highlighting campus events</a:t>
            </a:r>
            <a:endParaRPr lang="en-US" sz="1000" dirty="0">
              <a:cs typeface="Arial" charset="0"/>
            </a:endParaRPr>
          </a:p>
        </p:txBody>
      </p:sp>
      <p:sp>
        <p:nvSpPr>
          <p:cNvPr id="104" name="TextBox 42"/>
          <p:cNvSpPr txBox="1">
            <a:spLocks noChangeArrowheads="1"/>
          </p:cNvSpPr>
          <p:nvPr/>
        </p:nvSpPr>
        <p:spPr bwMode="auto">
          <a:xfrm>
            <a:off x="3276600" y="3048000"/>
            <a:ext cx="1261428" cy="41549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Connect with all first-year students</a:t>
            </a:r>
            <a:endParaRPr lang="en-US" sz="1000" dirty="0">
              <a:cs typeface="Arial" charset="0"/>
            </a:endParaRPr>
          </a:p>
        </p:txBody>
      </p:sp>
      <p:sp>
        <p:nvSpPr>
          <p:cNvPr id="107" name="TextBox 42"/>
          <p:cNvSpPr txBox="1">
            <a:spLocks noChangeArrowheads="1"/>
          </p:cNvSpPr>
          <p:nvPr/>
        </p:nvSpPr>
        <p:spPr bwMode="auto">
          <a:xfrm>
            <a:off x="456406" y="5299502"/>
            <a:ext cx="1261428" cy="41549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First-year students at UA</a:t>
            </a:r>
            <a:endParaRPr lang="en-US" sz="1000" dirty="0">
              <a:cs typeface="Arial" charset="0"/>
            </a:endParaRPr>
          </a:p>
        </p:txBody>
      </p:sp>
      <p:sp>
        <p:nvSpPr>
          <p:cNvPr id="108" name="TextBox 42"/>
          <p:cNvSpPr txBox="1">
            <a:spLocks noChangeArrowheads="1"/>
          </p:cNvSpPr>
          <p:nvPr/>
        </p:nvSpPr>
        <p:spPr bwMode="auto">
          <a:xfrm>
            <a:off x="1862772" y="5985302"/>
            <a:ext cx="1261428" cy="41549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Create new programs</a:t>
            </a:r>
            <a:endParaRPr lang="en-US" sz="1000" dirty="0">
              <a:cs typeface="Arial" charset="0"/>
            </a:endParaRPr>
          </a:p>
        </p:txBody>
      </p:sp>
      <p:sp>
        <p:nvSpPr>
          <p:cNvPr id="109" name="TextBox 42"/>
          <p:cNvSpPr txBox="1">
            <a:spLocks noChangeArrowheads="1"/>
          </p:cNvSpPr>
          <p:nvPr/>
        </p:nvSpPr>
        <p:spPr bwMode="auto">
          <a:xfrm>
            <a:off x="1862772" y="4689902"/>
            <a:ext cx="1261428" cy="41549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Promote campus involvement </a:t>
            </a:r>
            <a:endParaRPr lang="en-US" sz="1000" dirty="0">
              <a:cs typeface="Arial" charset="0"/>
            </a:endParaRPr>
          </a:p>
        </p:txBody>
      </p:sp>
      <p:sp>
        <p:nvSpPr>
          <p:cNvPr id="112" name="TextBox 42"/>
          <p:cNvSpPr txBox="1">
            <a:spLocks noChangeArrowheads="1"/>
          </p:cNvSpPr>
          <p:nvPr/>
        </p:nvSpPr>
        <p:spPr bwMode="auto">
          <a:xfrm>
            <a:off x="3276600" y="3542437"/>
            <a:ext cx="1261428" cy="73096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Develop understanding of  UA </a:t>
            </a:r>
            <a:r>
              <a:rPr lang="en-US" sz="1000" dirty="0" smtClean="0"/>
              <a:t>services and policies</a:t>
            </a:r>
            <a:endParaRPr lang="en-US" sz="1000" dirty="0">
              <a:cs typeface="Arial" charset="0"/>
            </a:endParaRPr>
          </a:p>
        </p:txBody>
      </p:sp>
      <p:sp>
        <p:nvSpPr>
          <p:cNvPr id="113" name="TextBox 42"/>
          <p:cNvSpPr txBox="1">
            <a:spLocks noChangeArrowheads="1"/>
          </p:cNvSpPr>
          <p:nvPr/>
        </p:nvSpPr>
        <p:spPr bwMode="auto">
          <a:xfrm>
            <a:off x="3278911" y="4366736"/>
            <a:ext cx="1261428" cy="73866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Encourage students to connect with UA community </a:t>
            </a:r>
            <a:endParaRPr lang="en-US" sz="1000" dirty="0">
              <a:cs typeface="Arial" charset="0"/>
            </a:endParaRPr>
          </a:p>
        </p:txBody>
      </p:sp>
      <p:sp>
        <p:nvSpPr>
          <p:cNvPr id="114" name="TextBox 42"/>
          <p:cNvSpPr txBox="1">
            <a:spLocks noChangeArrowheads="1"/>
          </p:cNvSpPr>
          <p:nvPr/>
        </p:nvSpPr>
        <p:spPr bwMode="auto">
          <a:xfrm>
            <a:off x="3276600" y="5204936"/>
            <a:ext cx="1261428" cy="73866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E-newsletter is received monthly by all first-year students</a:t>
            </a:r>
            <a:endParaRPr lang="en-US" sz="1000" dirty="0">
              <a:cs typeface="Arial" charset="0"/>
            </a:endParaRPr>
          </a:p>
        </p:txBody>
      </p:sp>
      <p:sp>
        <p:nvSpPr>
          <p:cNvPr id="117" name="TextBox 42"/>
          <p:cNvSpPr txBox="1">
            <a:spLocks noChangeArrowheads="1"/>
          </p:cNvSpPr>
          <p:nvPr/>
        </p:nvSpPr>
        <p:spPr bwMode="auto">
          <a:xfrm>
            <a:off x="4758496" y="4519136"/>
            <a:ext cx="1261428" cy="73866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First-year students become more involved  across campus </a:t>
            </a:r>
            <a:endParaRPr lang="en-US" sz="1000" dirty="0">
              <a:cs typeface="Arial" charset="0"/>
            </a:endParaRPr>
          </a:p>
        </p:txBody>
      </p:sp>
      <p:sp>
        <p:nvSpPr>
          <p:cNvPr id="118" name="TextBox 42"/>
          <p:cNvSpPr txBox="1">
            <a:spLocks noChangeArrowheads="1"/>
          </p:cNvSpPr>
          <p:nvPr/>
        </p:nvSpPr>
        <p:spPr bwMode="auto">
          <a:xfrm>
            <a:off x="4758372" y="5334000"/>
            <a:ext cx="1261428" cy="106182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First-year students begin to explore new opportunities available to them at UA </a:t>
            </a:r>
            <a:endParaRPr lang="en-US" sz="1000" dirty="0">
              <a:cs typeface="Arial" charset="0"/>
            </a:endParaRPr>
          </a:p>
        </p:txBody>
      </p:sp>
      <p:sp>
        <p:nvSpPr>
          <p:cNvPr id="120" name="TextBox 42"/>
          <p:cNvSpPr txBox="1">
            <a:spLocks noChangeArrowheads="1"/>
          </p:cNvSpPr>
          <p:nvPr/>
        </p:nvSpPr>
        <p:spPr bwMode="auto">
          <a:xfrm>
            <a:off x="6172200" y="4457994"/>
            <a:ext cx="1261428" cy="577081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Increased satisfaction of student life </a:t>
            </a:r>
            <a:endParaRPr lang="en-US" sz="1000" dirty="0">
              <a:cs typeface="Arial" charset="0"/>
            </a:endParaRPr>
          </a:p>
        </p:txBody>
      </p:sp>
      <p:sp>
        <p:nvSpPr>
          <p:cNvPr id="121" name="TextBox 42"/>
          <p:cNvSpPr txBox="1">
            <a:spLocks noChangeArrowheads="1"/>
          </p:cNvSpPr>
          <p:nvPr/>
        </p:nvSpPr>
        <p:spPr bwMode="auto">
          <a:xfrm>
            <a:off x="6172200" y="5187475"/>
            <a:ext cx="1261428" cy="73866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Established sense of belonging on campus</a:t>
            </a:r>
            <a:endParaRPr lang="en-US" sz="1000" dirty="0">
              <a:cs typeface="Arial" charset="0"/>
            </a:endParaRPr>
          </a:p>
        </p:txBody>
      </p:sp>
      <p:sp>
        <p:nvSpPr>
          <p:cNvPr id="124" name="TextBox 42"/>
          <p:cNvSpPr txBox="1">
            <a:spLocks noChangeArrowheads="1"/>
          </p:cNvSpPr>
          <p:nvPr/>
        </p:nvSpPr>
        <p:spPr bwMode="auto">
          <a:xfrm>
            <a:off x="7645400" y="4437965"/>
            <a:ext cx="1261428" cy="73866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Involvement in FYE programs results in </a:t>
            </a:r>
            <a:r>
              <a:rPr lang="en-US" sz="1050" smtClean="0">
                <a:cs typeface="Arial" charset="0"/>
              </a:rPr>
              <a:t>need for new </a:t>
            </a:r>
            <a:r>
              <a:rPr lang="en-US" sz="1050" dirty="0" smtClean="0">
                <a:cs typeface="Arial" charset="0"/>
              </a:rPr>
              <a:t>programs</a:t>
            </a:r>
            <a:endParaRPr lang="en-US" sz="1000" dirty="0">
              <a:cs typeface="Arial" charset="0"/>
            </a:endParaRPr>
          </a:p>
        </p:txBody>
      </p:sp>
      <p:sp>
        <p:nvSpPr>
          <p:cNvPr id="125" name="TextBox 42"/>
          <p:cNvSpPr txBox="1">
            <a:spLocks noChangeArrowheads="1"/>
          </p:cNvSpPr>
          <p:nvPr/>
        </p:nvSpPr>
        <p:spPr bwMode="auto">
          <a:xfrm>
            <a:off x="7653972" y="6132731"/>
            <a:ext cx="1261428" cy="41549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Increased student retention rates </a:t>
            </a:r>
            <a:endParaRPr lang="en-US" sz="1000" dirty="0">
              <a:cs typeface="Arial" charset="0"/>
            </a:endParaRPr>
          </a:p>
        </p:txBody>
      </p:sp>
      <p:sp>
        <p:nvSpPr>
          <p:cNvPr id="126" name="TextBox 42"/>
          <p:cNvSpPr txBox="1">
            <a:spLocks noChangeArrowheads="1"/>
          </p:cNvSpPr>
          <p:nvPr/>
        </p:nvSpPr>
        <p:spPr bwMode="auto">
          <a:xfrm>
            <a:off x="7653972" y="5276165"/>
            <a:ext cx="1261428" cy="73866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Additional resources offered to all first-year students</a:t>
            </a:r>
            <a:endParaRPr lang="en-US" sz="1000" dirty="0">
              <a:cs typeface="Arial" charset="0"/>
            </a:endParaRPr>
          </a:p>
        </p:txBody>
      </p:sp>
      <p:sp>
        <p:nvSpPr>
          <p:cNvPr id="41" name="TextBox 42"/>
          <p:cNvSpPr txBox="1">
            <a:spLocks noChangeArrowheads="1"/>
          </p:cNvSpPr>
          <p:nvPr/>
        </p:nvSpPr>
        <p:spPr bwMode="auto">
          <a:xfrm>
            <a:off x="456406" y="4319826"/>
            <a:ext cx="1261428" cy="86177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00" dirty="0" smtClean="0">
                <a:cs typeface="Arial" charset="0"/>
              </a:rPr>
              <a:t>FYE Professional Staff: Director, Assistant Director, Coordinator, and student workers</a:t>
            </a:r>
            <a:endParaRPr lang="en-US" sz="1000" dirty="0">
              <a:cs typeface="Arial" charset="0"/>
            </a:endParaRPr>
          </a:p>
        </p:txBody>
      </p:sp>
      <p:sp>
        <p:nvSpPr>
          <p:cNvPr id="42" name="TextBox 42"/>
          <p:cNvSpPr txBox="1">
            <a:spLocks noChangeArrowheads="1"/>
          </p:cNvSpPr>
          <p:nvPr/>
        </p:nvSpPr>
        <p:spPr bwMode="auto">
          <a:xfrm>
            <a:off x="457200" y="3937084"/>
            <a:ext cx="1261428" cy="253916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Funding </a:t>
            </a:r>
            <a:endParaRPr lang="en-US" sz="1000" dirty="0">
              <a:cs typeface="Arial" charset="0"/>
            </a:endParaRPr>
          </a:p>
        </p:txBody>
      </p:sp>
      <p:sp>
        <p:nvSpPr>
          <p:cNvPr id="44" name="TextBox 42"/>
          <p:cNvSpPr txBox="1">
            <a:spLocks noChangeArrowheads="1"/>
          </p:cNvSpPr>
          <p:nvPr/>
        </p:nvSpPr>
        <p:spPr bwMode="auto">
          <a:xfrm>
            <a:off x="457200" y="5842084"/>
            <a:ext cx="1261428" cy="253916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Time</a:t>
            </a:r>
            <a:endParaRPr lang="en-US" sz="1000" dirty="0">
              <a:cs typeface="Arial" charset="0"/>
            </a:endParaRPr>
          </a:p>
        </p:txBody>
      </p:sp>
      <p:sp>
        <p:nvSpPr>
          <p:cNvPr id="46" name="TextBox 42"/>
          <p:cNvSpPr txBox="1">
            <a:spLocks noChangeArrowheads="1"/>
          </p:cNvSpPr>
          <p:nvPr/>
        </p:nvSpPr>
        <p:spPr bwMode="auto">
          <a:xfrm>
            <a:off x="1862772" y="4036621"/>
            <a:ext cx="1261428" cy="577081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Introduce first-year students to UA campus life</a:t>
            </a:r>
            <a:endParaRPr lang="en-US" sz="1000" dirty="0">
              <a:cs typeface="Arial" charset="0"/>
            </a:endParaRPr>
          </a:p>
        </p:txBody>
      </p:sp>
      <p:sp>
        <p:nvSpPr>
          <p:cNvPr id="47" name="TextBox 42"/>
          <p:cNvSpPr txBox="1">
            <a:spLocks noChangeArrowheads="1"/>
          </p:cNvSpPr>
          <p:nvPr/>
        </p:nvSpPr>
        <p:spPr bwMode="auto">
          <a:xfrm>
            <a:off x="1862772" y="3242102"/>
            <a:ext cx="1261428" cy="73866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Support the academic and social transition of first-year students</a:t>
            </a:r>
            <a:endParaRPr lang="en-US" sz="1000" dirty="0">
              <a:cs typeface="Arial" charset="0"/>
            </a:endParaRPr>
          </a:p>
        </p:txBody>
      </p:sp>
      <p:sp>
        <p:nvSpPr>
          <p:cNvPr id="48" name="TextBox 42"/>
          <p:cNvSpPr txBox="1">
            <a:spLocks noChangeArrowheads="1"/>
          </p:cNvSpPr>
          <p:nvPr/>
        </p:nvSpPr>
        <p:spPr bwMode="auto">
          <a:xfrm>
            <a:off x="3276600" y="6019800"/>
            <a:ext cx="1261428" cy="41549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050" dirty="0" smtClean="0">
                <a:cs typeface="Arial" charset="0"/>
              </a:rPr>
              <a:t>Institute new programming </a:t>
            </a:r>
            <a:endParaRPr lang="en-US" sz="1000" dirty="0"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1380</TotalTime>
  <Words>300</Words>
  <Application>Microsoft Office PowerPoint</Application>
  <PresentationFormat>On-screen Show (4:3)</PresentationFormat>
  <Paragraphs>42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Western Michigan University Evaluation Center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Logic Model Template</dc:title>
  <dc:creator>Lori Wingate</dc:creator>
  <cp:lastModifiedBy>Stacy Hughey Surman</cp:lastModifiedBy>
  <cp:revision>162</cp:revision>
  <dcterms:created xsi:type="dcterms:W3CDTF">2010-02-09T16:21:37Z</dcterms:created>
  <dcterms:modified xsi:type="dcterms:W3CDTF">2014-10-21T15:06:50Z</dcterms:modified>
</cp:coreProperties>
</file>

<file path=docProps/thumbnail.jpeg>
</file>